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can be put in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A2 is two degrees higher than B2. 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A2 is three degrees lower than A1.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B2 is three degrees higher than B1. 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B2 is one degree lower than A1.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326" y="997210"/>
            <a:ext cx="3960440" cy="51556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09402" y="921965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0133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“A1 is the same as B1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以及上面记录部分可知，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是一样的。故此处应介绍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的关系，即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804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which class may Li Hua’s study group share the report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Maths. 	B. History. 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Biology. 	D. Art.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97776" y="931598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C</a:t>
            </a:r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05064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推理判断题。通读全文可知，实验是关于温室效应的，这属于自然科学的范畴。因此最有可能在生物课上分享该报告。故选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536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761704"/>
            <a:ext cx="11305256" cy="144468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450271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429307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本文是李华所在的学习小组关于温室效应的实验报告。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978979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南充中考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043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165474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Hua’s study group carried out an experiment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model the greenhouse effect. Here is their report.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478584" y="2657440"/>
          <a:ext cx="11233246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872206">
                  <a:extLst>
                    <a:ext uri="{9D8B030D-6E8A-4147-A177-3AD203B41FA5}">
                      <a16:colId xmlns:a16="http://schemas.microsoft.com/office/drawing/2014/main" val="2885596855"/>
                    </a:ext>
                  </a:extLst>
                </a:gridCol>
                <a:gridCol w="9361040">
                  <a:extLst>
                    <a:ext uri="{9D8B030D-6E8A-4147-A177-3AD203B41FA5}">
                      <a16:colId xmlns:a16="http://schemas.microsoft.com/office/drawing/2014/main" val="29326602"/>
                    </a:ext>
                  </a:extLst>
                </a:gridCol>
              </a:tblGrid>
              <a:tr h="28888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Question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 is the greenhouse effect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</a:p>
                  </a:txBody>
                  <a:tcPr marL="6322" marR="63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4725837"/>
                  </a:ext>
                </a:extLst>
              </a:tr>
              <a:tr h="57777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Materials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Two cups, soil, two thermometers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温度计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），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 glass jar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罐子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6322" marR="63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7141053"/>
                  </a:ext>
                </a:extLst>
              </a:tr>
              <a:tr h="42948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Outdoor area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22" marR="63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5513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9818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478584" y="735272"/>
          <a:ext cx="11233246" cy="5884164"/>
        </p:xfrm>
        <a:graphic>
          <a:graphicData uri="http://schemas.openxmlformats.org/drawingml/2006/table">
            <a:tbl>
              <a:tblPr firstRow="1" firstCol="1" bandRow="1"/>
              <a:tblGrid>
                <a:gridCol w="1008110">
                  <a:extLst>
                    <a:ext uri="{9D8B030D-6E8A-4147-A177-3AD203B41FA5}">
                      <a16:colId xmlns:a16="http://schemas.microsoft.com/office/drawing/2014/main" val="2885596855"/>
                    </a:ext>
                  </a:extLst>
                </a:gridCol>
                <a:gridCol w="10225136">
                  <a:extLst>
                    <a:ext uri="{9D8B030D-6E8A-4147-A177-3AD203B41FA5}">
                      <a16:colId xmlns:a16="http://schemas.microsoft.com/office/drawing/2014/main" val="29326602"/>
                    </a:ext>
                  </a:extLst>
                </a:gridCol>
              </a:tblGrid>
              <a:tr h="452596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Steps</a:t>
                      </a:r>
                      <a:endParaRPr lang="zh-CN" sz="3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Prepare two cups filled with soil, and mark A and B on the cups.</a:t>
                      </a:r>
                      <a:endParaRPr lang="zh-CN" sz="3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 Stick the thermometers in cup A and cup B. </a:t>
                      </a:r>
                      <a:endParaRPr lang="zh-CN" sz="3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 Put the two cups in the sunlight for 10 minutes and record the temperatures in the two cups in A1 and B1.</a:t>
                      </a:r>
                      <a:endParaRPr lang="zh-CN" sz="3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 Place the glass jar upside down over cup A and keep cup B unchanged. After 10 minutes, record the temperatures in A2 and B2.</a:t>
                      </a:r>
                      <a:endParaRPr lang="zh-CN" sz="3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 Compare the temperatures in cup A and cup B. </a:t>
                      </a:r>
                      <a:endParaRPr lang="zh-CN" sz="3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22" marR="63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4725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9058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478584" y="836712"/>
          <a:ext cx="11233246" cy="4663440"/>
        </p:xfrm>
        <a:graphic>
          <a:graphicData uri="http://schemas.openxmlformats.org/drawingml/2006/table">
            <a:tbl>
              <a:tblPr firstRow="1" firstCol="1" bandRow="1"/>
              <a:tblGrid>
                <a:gridCol w="1656182">
                  <a:extLst>
                    <a:ext uri="{9D8B030D-6E8A-4147-A177-3AD203B41FA5}">
                      <a16:colId xmlns:a16="http://schemas.microsoft.com/office/drawing/2014/main" val="2885596855"/>
                    </a:ext>
                  </a:extLst>
                </a:gridCol>
                <a:gridCol w="9577064">
                  <a:extLst>
                    <a:ext uri="{9D8B030D-6E8A-4147-A177-3AD203B41FA5}">
                      <a16:colId xmlns:a16="http://schemas.microsoft.com/office/drawing/2014/main" val="29326602"/>
                    </a:ext>
                  </a:extLst>
                </a:gridCol>
              </a:tblGrid>
              <a:tr h="17947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Record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altLang="zh-CN" sz="3600" smtClean="0"/>
                    </a:p>
                    <a:p>
                      <a:endParaRPr lang="en-US" altLang="zh-CN" sz="3600" smtClean="0"/>
                    </a:p>
                    <a:p>
                      <a:endParaRPr lang="en-US" altLang="zh-CN" sz="3600" smtClean="0"/>
                    </a:p>
                    <a:p>
                      <a:endParaRPr lang="en-US" altLang="zh-CN" sz="3600" smtClean="0"/>
                    </a:p>
                    <a:p>
                      <a:endParaRPr lang="en-US" altLang="zh-CN" sz="3600" smtClean="0"/>
                    </a:p>
                    <a:p>
                      <a:endParaRPr lang="en-US" altLang="zh-CN" sz="3600" smtClean="0"/>
                    </a:p>
                    <a:p>
                      <a:endParaRPr lang="zh-CN" altLang="en-US" sz="3600"/>
                    </a:p>
                  </a:txBody>
                  <a:tcPr marL="6322" marR="63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4725837"/>
                  </a:ext>
                </a:extLst>
              </a:tr>
              <a:tr h="15606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Findings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A1 is the same as B1. </a:t>
                      </a:r>
                      <a:r>
                        <a:rPr kumimoji="0" lang="zh-CN" altLang="zh-CN" sz="36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kumimoji="0" lang="en-US" altLang="zh-CN" sz="36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kumimoji="0" lang="zh-CN" altLang="en-US" sz="36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endParaRPr lang="zh-CN" sz="36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22" marR="63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9808344"/>
                  </a:ext>
                </a:extLst>
              </a:tr>
            </a:tbl>
          </a:graphicData>
        </a:graphic>
      </p:graphicFrame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2278782" y="1085701"/>
          <a:ext cx="9289031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368152">
                  <a:extLst>
                    <a:ext uri="{9D8B030D-6E8A-4147-A177-3AD203B41FA5}">
                      <a16:colId xmlns:a16="http://schemas.microsoft.com/office/drawing/2014/main" val="1936962131"/>
                    </a:ext>
                  </a:extLst>
                </a:gridCol>
                <a:gridCol w="4032448">
                  <a:extLst>
                    <a:ext uri="{9D8B030D-6E8A-4147-A177-3AD203B41FA5}">
                      <a16:colId xmlns:a16="http://schemas.microsoft.com/office/drawing/2014/main" val="3475182216"/>
                    </a:ext>
                  </a:extLst>
                </a:gridCol>
                <a:gridCol w="3888431">
                  <a:extLst>
                    <a:ext uri="{9D8B030D-6E8A-4147-A177-3AD203B41FA5}">
                      <a16:colId xmlns:a16="http://schemas.microsoft.com/office/drawing/2014/main" val="3074143901"/>
                    </a:ext>
                  </a:extLst>
                </a:gridCol>
              </a:tblGrid>
              <a:tr h="69051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temperature in Step 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temperature in Step 4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5743108"/>
                  </a:ext>
                </a:extLst>
              </a:tr>
              <a:tr h="25032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Cup A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A1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A2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31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3364965"/>
                  </a:ext>
                </a:extLst>
              </a:tr>
              <a:tr h="25032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Cup B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B1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B2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29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255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8619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materials is needed in the experiment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stick. 	B. Soil. 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Water. 	D. A knife.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6654" y="925972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B</a:t>
            </a:r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937263"/>
            <a:ext cx="11485848" cy="25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sz="35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500" b="1" spc="-7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 spc="-7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cups, soil, two thermometers</a:t>
            </a:r>
          </a:p>
          <a:p>
            <a:pPr eaLnBrk="1" hangingPunct="0">
              <a:spcAft>
                <a:spcPts val="0"/>
              </a:spcAft>
            </a:pP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温度计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glass jar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罐子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5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可知，实验中需要的材料包括土壤。故选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04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778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weather for doing the experiment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3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                        B.                      C.                   D.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0056" y="976772"/>
            <a:ext cx="3894702" cy="52693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638" y="2395293"/>
            <a:ext cx="1800200" cy="178749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2624" y="2863982"/>
            <a:ext cx="1711250" cy="9403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5325" y="2833454"/>
            <a:ext cx="1505623" cy="96267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16949" y="2609132"/>
            <a:ext cx="1463264" cy="142475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089150" y="92297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D</a:t>
            </a:r>
            <a:endParaRPr lang="zh-CN" altLang="en-US"/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4013690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“Put the two cups in the sunlight for 10 minutes”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可知，实验需要在户外进行，并且需要阳光照射。因此做实验的最佳天气是晴天。故选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65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778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 can match Step 4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endParaRPr lang="en-US" altLang="zh-CN" sz="3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B.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1451" y="969103"/>
            <a:ext cx="4104163" cy="54937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228" y="2840728"/>
            <a:ext cx="2510568" cy="153300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2998" y="2719204"/>
            <a:ext cx="2060160" cy="17046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9302" y="2692442"/>
            <a:ext cx="2036457" cy="179942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95606" y="2636912"/>
            <a:ext cx="2049812" cy="181612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103939" y="92597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234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“4. Place the glass jar upside down over cup A and keep cup B unchanged. After 10 minutes, record the temperatures in A2 and B2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可知第四步是将玻璃罐倒置在杯子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上，并保持杯子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不变，选项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84296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463</Words>
  <Application>Microsoft Office PowerPoint</Application>
  <PresentationFormat>自定义</PresentationFormat>
  <Paragraphs>62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2025-09-13T09:42:39Z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